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2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2D409-67A3-0041-944C-B3FAE8404C6E}" type="datetimeFigureOut">
              <a:rPr lang="en-US"/>
              <a:pPr/>
              <a:t>18/12/13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56E7B1-3FE2-BB4A-8FCD-FC6CEAA2F6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FDAE6C-7552-984E-8CCD-522EA94BE7AE}" type="slidenum">
              <a:rPr lang="en-US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12A797-B52D-3C45-B520-26B92B22F231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DC829D-8DB2-9146-A14A-C44FC39CF6C3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2DE567-21DA-8B42-9990-1D6D814F8388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1B0CD8-605D-454E-9225-065C9F59C778}" type="slidenum">
              <a:rPr lang="en-US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0142D3-D58A-B04C-A5B3-7F7548421DD2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E3E649-1B6F-9449-B8A6-E695204A70DD}" type="slidenum">
              <a:rPr lang="en-US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E9D83A-4D8B-D642-8369-F2636AFE4ACD}" type="slidenum">
              <a:rPr lang="en-US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E2FBCE-0C43-2349-8A02-CF6DB292DA14}" type="slidenum">
              <a:rPr lang="en-US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BF58E7-D8E5-C646-8255-02261235169C}" type="slidenum">
              <a:rPr lang="en-US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B88B80-4652-4245-A93B-D46108179701}" type="slidenum">
              <a:rPr lang="en-US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F86B43-EA7E-9747-979B-B007781DCAE1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1FAB54-A380-3A45-920D-08A52B9CD994}" type="slidenum">
              <a:rPr lang="en-US"/>
              <a:pPr eaLnBrk="1" hangingPunct="1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000C93-BDB5-D640-A35E-33170E4D18DE}" type="slidenum">
              <a:rPr lang="en-US"/>
              <a:pPr eaLnBrk="1" hangingPunct="1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91EEFA-913C-B749-948B-7648E5179FBF}" type="slidenum">
              <a:rPr lang="en-US"/>
              <a:pPr eaLnBrk="1" hangingPunct="1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FEC163-783D-4A45-9794-E6E10AA2E079}" type="slidenum">
              <a:rPr lang="en-US"/>
              <a:pPr eaLnBrk="1" hangingPunct="1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8DB963-8F8F-EE44-B639-2E264365CB31}" type="slidenum">
              <a:rPr lang="en-US"/>
              <a:pPr eaLnBrk="1" hangingPunct="1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9F9C27-AE42-2B40-B858-268A527C78E2}" type="slidenum">
              <a:rPr lang="en-US"/>
              <a:pPr eaLnBrk="1" hangingPunct="1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0BB9D2-145B-1840-9905-50328DA4C2F2}" type="slidenum">
              <a:rPr lang="en-US"/>
              <a:pPr eaLnBrk="1" hangingPunct="1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BE4E37-CF76-C440-B492-9E715120B5DD}" type="slidenum">
              <a:rPr lang="en-US"/>
              <a:pPr eaLnBrk="1" hangingPunct="1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EBBD49-523C-BD41-B7A8-5F44D114B9B8}" type="slidenum">
              <a:rPr lang="en-US"/>
              <a:pPr eaLnBrk="1" hangingPunct="1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CEB821-02BC-304C-812A-1E07787D2A8A}" type="slidenum">
              <a:rPr lang="en-US"/>
              <a:pPr eaLnBrk="1" hangingPunct="1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97F04C-9C51-5046-8AB2-1D4182F1485F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B26E43-E097-E34E-AC28-8F9CAFA99B86}" type="slidenum">
              <a:rPr lang="en-US"/>
              <a:pPr eaLnBrk="1" hangingPunct="1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4B94BE-9A82-7C47-9F5B-1983AA90A076}" type="slidenum">
              <a:rPr lang="en-US"/>
              <a:pPr eaLnBrk="1" hangingPunct="1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A48B94-9E0F-6E4E-8FB3-0AB83E6138A3}" type="slidenum">
              <a:rPr lang="en-US"/>
              <a:pPr eaLnBrk="1" hangingPunct="1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A183C3-B062-2F42-966E-C5009DF009E1}" type="slidenum">
              <a:rPr lang="en-US"/>
              <a:pPr eaLnBrk="1" hangingPunct="1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D7EAB4-6261-7E4E-9297-7FB967E0586F}" type="slidenum">
              <a:rPr lang="en-US"/>
              <a:pPr eaLnBrk="1" hangingPunct="1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999FC4-97B6-3D48-A25B-04ECCF2260F1}" type="slidenum">
              <a:rPr lang="en-US"/>
              <a:pPr eaLnBrk="1" hangingPunct="1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28016D-45EA-3B4A-A5F0-DCDCEE78A135}" type="slidenum">
              <a:rPr lang="en-US"/>
              <a:pPr eaLnBrk="1" hangingPunct="1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AD11D9-E94B-6A4F-B312-6F28C7EAD615}" type="slidenum">
              <a:rPr lang="en-US"/>
              <a:pPr eaLnBrk="1" hangingPunct="1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F330DE-B938-144D-960A-34A1DC174A4A}" type="slidenum">
              <a:rPr lang="en-US"/>
              <a:pPr eaLnBrk="1" hangingPunct="1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5C2D4B-45B2-AD4C-A3DB-47D68FFAD271}" type="slidenum">
              <a:rPr lang="en-US"/>
              <a:pPr eaLnBrk="1" hangingPunct="1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CEF925-EF44-1F41-88A3-A719DD84C708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47BE8B-1473-624F-AD93-A011D6E03EAB}" type="slidenum">
              <a:rPr lang="en-US"/>
              <a:pPr eaLnBrk="1" hangingPunct="1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D12FA6-DCD7-8C4E-B2FD-39E8066FA54E}" type="slidenum">
              <a:rPr lang="en-US"/>
              <a:pPr eaLnBrk="1" hangingPunct="1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05B7D9-2F08-BC45-A3C9-762E09866492}" type="slidenum">
              <a:rPr lang="en-US"/>
              <a:pPr eaLnBrk="1" hangingPunct="1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5A1893-687E-DB48-83E2-F124F7BA63DB}" type="slidenum">
              <a:rPr lang="en-US"/>
              <a:pPr eaLnBrk="1" hangingPunct="1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761A8-D515-DB42-A850-4F492978F5DC}" type="slidenum">
              <a:rPr lang="en-US"/>
              <a:pPr eaLnBrk="1" hangingPunct="1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FE2F9B-3528-2346-B1B0-0ACED45B570A}" type="slidenum">
              <a:rPr lang="en-US"/>
              <a:pPr eaLnBrk="1" hangingPunct="1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1E3878-79A7-534B-9C15-B039337EC4AD}" type="slidenum">
              <a:rPr lang="en-US"/>
              <a:pPr eaLnBrk="1" hangingPunct="1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BCF692-7AB2-7A4D-B5B6-6B198E241670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B2A8FE-64DC-2741-88B4-3AF05E378A35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3CC489-1C3F-5346-AC1E-3D088E7E5C11}" type="slidenum">
              <a:rPr lang="en-US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CA77E1-923C-F545-8863-694CCF909FBC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352613-8279-0D49-88D0-DD1358636A61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4409831-3437-1D40-AA9F-48BD1BCD7841}" type="datetimeFigureOut">
              <a:rPr lang="en-US"/>
              <a:pPr/>
              <a:t>18/12/13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FF722EF-9D21-3E41-B3AD-E3640D8C8E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76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2F9C5-279B-A448-AB2E-EF12394A1359}" type="datetimeFigureOut">
              <a:rPr lang="en-US"/>
              <a:pPr/>
              <a:t>18/12/13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25022-768A-9A45-94B5-CAED172977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1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16E07-2298-E345-9729-E5342C6B7095}" type="datetimeFigureOut">
              <a:rPr lang="en-US"/>
              <a:pPr/>
              <a:t>18/12/13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1429E-D958-7847-A26C-E9E358D76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9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857362-E07C-D84C-A177-9CD25F5DFA21}" type="datetimeFigureOut">
              <a:rPr lang="en-US"/>
              <a:pPr/>
              <a:t>18/12/13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002CF-EAA5-024A-B6FC-22F5C4AE2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4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F2798C3-D76B-C548-A7B0-B907D2557DCE}" type="datetimeFigureOut">
              <a:rPr lang="en-US"/>
              <a:pPr/>
              <a:t>18/12/13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6951F2F-AB0D-BB47-86AF-C19A0557D8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5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D9015-660E-5848-AFF6-0D6DD4C14CF0}" type="datetimeFigureOut">
              <a:rPr lang="en-US"/>
              <a:pPr/>
              <a:t>18/12/13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81F23-24C9-6045-9030-3F267BAB6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5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C0DCE0-22C8-4E4C-A7B2-321CBE731F6E}" type="datetimeFigureOut">
              <a:rPr lang="en-US"/>
              <a:pPr/>
              <a:t>18/12/13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EA788-42BB-B541-B49D-DB6E93B8C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8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96D6C6-2807-1F49-92AC-B402600643D0}" type="datetimeFigureOut">
              <a:rPr lang="en-US"/>
              <a:pPr/>
              <a:t>18/12/13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929AA-A646-9946-AB27-366AD4B3A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0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ED39D-7340-E348-8D53-5DA89381D62C}" type="datetimeFigureOut">
              <a:rPr lang="en-US"/>
              <a:pPr/>
              <a:t>18/12/13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50F0B-2C78-944B-AEFE-5BDE1813F1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6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861E53-220E-9745-ACBC-752D4415F717}" type="datetimeFigureOut">
              <a:rPr lang="en-US"/>
              <a:pPr/>
              <a:t>18/12/13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01458-CEF2-9548-AF51-BBE87AB8EA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9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 noChangeArrowheads="1"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4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4C71-A826-9F41-B175-7FB1F0AAABA8}" type="datetimeFigureOut">
              <a:rPr lang="en-US"/>
              <a:pPr/>
              <a:t>18/12/13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A7DBBBB-86A9-9944-BB85-D3B3AB4E58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9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fld id="{D76AFA69-FFC9-5B40-B47A-DEF606F0D14D}" type="datetimeFigureOut">
              <a:rPr lang="en-US"/>
              <a:pPr/>
              <a:t>18/12/13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2A7BC359-089B-BB40-81CE-DCFE3E583F9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7" r:id="rId2"/>
    <p:sldLayoutId id="2147483946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7" r:id="rId9"/>
    <p:sldLayoutId id="2147483943" r:id="rId10"/>
    <p:sldLayoutId id="21474839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838200"/>
            <a:ext cx="7239000" cy="6715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600" dirty="0">
                <a:ea typeface="+mj-ea"/>
                <a:cs typeface="+mj-cs"/>
              </a:rPr>
              <a:t>Cryptococcosis:</a:t>
            </a:r>
            <a:r>
              <a:rPr lang="en-US" dirty="0">
                <a:ea typeface="+mj-ea"/>
                <a:cs typeface="+mj-cs"/>
              </a:rPr>
              <a:t> </a:t>
            </a:r>
            <a:r>
              <a:rPr lang="en-US" sz="4000" dirty="0">
                <a:ea typeface="+mj-ea"/>
                <a:cs typeface="+mj-cs"/>
              </a:rPr>
              <a:t>Treatment </a:t>
            </a:r>
            <a:r>
              <a:rPr lang="en-US" sz="3200" dirty="0">
                <a:ea typeface="+mj-ea"/>
                <a:cs typeface="+mj-cs"/>
              </a:rPr>
              <a:t>(3)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924800" cy="4724400"/>
          </a:xfrm>
        </p:spPr>
        <p:txBody>
          <a:bodyPr/>
          <a:lstStyle/>
          <a:p>
            <a:pPr eaLnBrk="1" hangingPunct="1"/>
            <a:r>
              <a:rPr lang="en-US" sz="2400">
                <a:latin typeface="Constantia" charset="0"/>
              </a:rPr>
              <a:t>Flucytosine increases rate of CSF sterilization during induction therapy</a:t>
            </a:r>
          </a:p>
          <a:p>
            <a:pPr eaLnBrk="1" hangingPunct="1">
              <a:buFont typeface="Wingdings 2" charset="0"/>
              <a:buNone/>
            </a:pPr>
            <a:endParaRPr lang="en-US" sz="2400">
              <a:latin typeface="Constantia" charset="0"/>
            </a:endParaRPr>
          </a:p>
          <a:p>
            <a:pPr eaLnBrk="1" hangingPunct="1"/>
            <a:r>
              <a:rPr lang="en-US" sz="2400">
                <a:latin typeface="Constantia" charset="0"/>
                <a:cs typeface="Arial" charset="0"/>
              </a:rPr>
              <a:t>Consolidation therapy should not be started until ≥2 weeks </a:t>
            </a:r>
            <a:r>
              <a:rPr lang="en-US" sz="2400">
                <a:latin typeface="Constantia" charset="0"/>
              </a:rPr>
              <a:t>of successful induction therapy: </a:t>
            </a:r>
          </a:p>
          <a:p>
            <a:pPr lvl="1" eaLnBrk="1" hangingPunct="1"/>
            <a:r>
              <a:rPr lang="en-US">
                <a:latin typeface="Constantia" charset="0"/>
              </a:rPr>
              <a:t>Significant clinical improvement</a:t>
            </a:r>
          </a:p>
          <a:p>
            <a:pPr lvl="1" eaLnBrk="1" hangingPunct="1"/>
            <a:r>
              <a:rPr lang="en-US">
                <a:latin typeface="Constantia" charset="0"/>
              </a:rPr>
              <a:t>Negative CSF culture on repeat lumbar puncture</a:t>
            </a:r>
          </a:p>
          <a:p>
            <a:pPr lvl="1" eaLnBrk="1" hangingPunct="1">
              <a:buFont typeface="Wingdings 2" charset="0"/>
              <a:buNone/>
            </a:pPr>
            <a:endParaRPr lang="en-US">
              <a:latin typeface="Constantia" charset="0"/>
            </a:endParaRPr>
          </a:p>
          <a:p>
            <a:pPr eaLnBrk="1" hangingPunct="1"/>
            <a:r>
              <a:rPr lang="en-US" sz="2400">
                <a:latin typeface="Constantia" charset="0"/>
              </a:rPr>
              <a:t>Fluconazole more effective than itraconazole for consolidation therapy</a:t>
            </a:r>
          </a:p>
          <a:p>
            <a:pPr eaLnBrk="1" hangingPunct="1"/>
            <a:endParaRPr lang="en-US" sz="2800">
              <a:latin typeface="Constant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8077200" cy="6715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600" dirty="0">
                <a:ea typeface="+mj-ea"/>
                <a:cs typeface="+mj-cs"/>
              </a:rPr>
              <a:t>Cryptococcosis:</a:t>
            </a:r>
            <a:r>
              <a:rPr lang="en-US" dirty="0">
                <a:ea typeface="+mj-ea"/>
                <a:cs typeface="+mj-cs"/>
              </a:rPr>
              <a:t> </a:t>
            </a:r>
            <a:r>
              <a:rPr lang="en-US" sz="4000" dirty="0">
                <a:ea typeface="+mj-ea"/>
                <a:cs typeface="+mj-cs"/>
              </a:rPr>
              <a:t>Preventing Recurrence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229600" cy="4876800"/>
          </a:xfrm>
        </p:spPr>
        <p:txBody>
          <a:bodyPr/>
          <a:lstStyle/>
          <a:p>
            <a:pPr eaLnBrk="1" hangingPunct="1"/>
            <a:r>
              <a:rPr lang="en-US" sz="2800">
                <a:latin typeface="Constantia" charset="0"/>
              </a:rPr>
              <a:t>Secondary prophylaxis: </a:t>
            </a:r>
          </a:p>
          <a:p>
            <a:pPr lvl="1" eaLnBrk="1" hangingPunct="1"/>
            <a:r>
              <a:rPr lang="en-US">
                <a:latin typeface="Constantia" charset="0"/>
              </a:rPr>
              <a:t>Lifelong suppressive treatment (after completion of initial therapy), unless immune reconstitution on ART</a:t>
            </a:r>
          </a:p>
          <a:p>
            <a:pPr lvl="1" eaLnBrk="1" hangingPunct="1"/>
            <a:r>
              <a:rPr lang="en-US">
                <a:latin typeface="Constantia" charset="0"/>
              </a:rPr>
              <a:t>Preferred: fluconazole 200 mg /d</a:t>
            </a:r>
          </a:p>
          <a:p>
            <a:pPr lvl="1" eaLnBrk="1" hangingPunct="1"/>
            <a:endParaRPr lang="en-US" sz="700">
              <a:latin typeface="Constantia" charset="0"/>
            </a:endParaRPr>
          </a:p>
          <a:p>
            <a:pPr eaLnBrk="1" hangingPunct="1"/>
            <a:r>
              <a:rPr lang="en-US" sz="2400">
                <a:latin typeface="Constantia" charset="0"/>
              </a:rPr>
              <a:t>Consider discontinuing </a:t>
            </a:r>
            <a:r>
              <a:rPr lang="en-US" sz="2400">
                <a:latin typeface="Constantia" charset="0"/>
                <a:cs typeface="Arial" charset="0"/>
              </a:rPr>
              <a:t>maintenance therapy </a:t>
            </a:r>
            <a:r>
              <a:rPr lang="en-US" sz="2400">
                <a:latin typeface="Constantia" charset="0"/>
              </a:rPr>
              <a:t>in asymptomatic patients </a:t>
            </a:r>
            <a:r>
              <a:rPr lang="en-US" sz="2400">
                <a:latin typeface="Constantia" charset="0"/>
                <a:cs typeface="Arial" charset="0"/>
              </a:rPr>
              <a:t>on ART </a:t>
            </a:r>
            <a:r>
              <a:rPr lang="en-US" sz="2400">
                <a:latin typeface="Constantia" charset="0"/>
              </a:rPr>
              <a:t>with sustained increase in CD4 count to &gt;200 cells/µL for </a:t>
            </a:r>
            <a:r>
              <a:rPr lang="en-US" sz="2400">
                <a:latin typeface="Constantia" charset="0"/>
                <a:cs typeface="Arial" charset="0"/>
              </a:rPr>
              <a:t>≥6 months</a:t>
            </a:r>
          </a:p>
          <a:p>
            <a:pPr eaLnBrk="1" hangingPunct="1"/>
            <a:endParaRPr lang="en-US" sz="700">
              <a:latin typeface="Constantia" charset="0"/>
              <a:cs typeface="Arial" charset="0"/>
            </a:endParaRPr>
          </a:p>
          <a:p>
            <a:pPr eaLnBrk="1" hangingPunct="1"/>
            <a:r>
              <a:rPr lang="en-US" sz="2400">
                <a:latin typeface="Constantia" charset="0"/>
                <a:cs typeface="Arial" charset="0"/>
              </a:rPr>
              <a:t>Restart maintenance therapy if CD4 count decreases to &lt;200 cells/µL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Prognostic factors</a:t>
            </a:r>
            <a:br>
              <a:rPr lang="en-US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389438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a typeface="+mn-ea"/>
                <a:cs typeface="+mn-cs"/>
              </a:rPr>
              <a:t>Cryptococcus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     	 Positive </a:t>
            </a:r>
            <a:r>
              <a:rPr lang="en-US" sz="3000" dirty="0" err="1" smtClean="0">
                <a:ea typeface="+mn-ea"/>
                <a:cs typeface="+mn-cs"/>
              </a:rPr>
              <a:t>india</a:t>
            </a:r>
            <a:r>
              <a:rPr lang="en-US" sz="3000" dirty="0" smtClean="0">
                <a:ea typeface="+mn-ea"/>
                <a:cs typeface="+mn-cs"/>
              </a:rPr>
              <a:t> ink test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    	 High opening pressure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    	 Low CSF </a:t>
            </a:r>
            <a:r>
              <a:rPr lang="en-US" sz="3000" dirty="0" err="1" smtClean="0">
                <a:ea typeface="+mn-ea"/>
                <a:cs typeface="+mn-cs"/>
              </a:rPr>
              <a:t>leucocyte</a:t>
            </a:r>
            <a:endParaRPr lang="en-US" sz="3000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     	 </a:t>
            </a:r>
            <a:r>
              <a:rPr lang="en-US" sz="3000" dirty="0" err="1" smtClean="0">
                <a:ea typeface="+mn-ea"/>
                <a:cs typeface="+mn-cs"/>
              </a:rPr>
              <a:t>Extraneural</a:t>
            </a:r>
            <a:r>
              <a:rPr lang="en-US" sz="3000" dirty="0" smtClean="0">
                <a:ea typeface="+mn-ea"/>
                <a:cs typeface="+mn-cs"/>
              </a:rPr>
              <a:t> </a:t>
            </a:r>
            <a:r>
              <a:rPr lang="en-US" sz="3000" dirty="0" err="1" smtClean="0">
                <a:ea typeface="+mn-ea"/>
                <a:cs typeface="+mn-cs"/>
              </a:rPr>
              <a:t>cryptococcosis</a:t>
            </a:r>
            <a:endParaRPr lang="en-US" sz="3000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     	 Absent antibody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     	 Initial CSF/serum </a:t>
            </a:r>
            <a:r>
              <a:rPr lang="en-US" sz="3000" dirty="0" err="1" smtClean="0">
                <a:ea typeface="+mn-ea"/>
                <a:cs typeface="+mn-cs"/>
              </a:rPr>
              <a:t>cryptococcal</a:t>
            </a:r>
            <a:r>
              <a:rPr lang="en-US" sz="3000" dirty="0" smtClean="0">
                <a:ea typeface="+mn-ea"/>
                <a:cs typeface="+mn-cs"/>
              </a:rPr>
              <a:t> </a:t>
            </a:r>
            <a:r>
              <a:rPr lang="en-US" sz="3000" dirty="0" err="1" smtClean="0">
                <a:ea typeface="+mn-ea"/>
                <a:cs typeface="+mn-cs"/>
              </a:rPr>
              <a:t>titre</a:t>
            </a:r>
            <a:r>
              <a:rPr lang="en-US" sz="3000" dirty="0" smtClean="0">
                <a:ea typeface="+mn-ea"/>
                <a:cs typeface="+mn-cs"/>
              </a:rPr>
              <a:t> 1:32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     	 Corticosteroid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Aspergillosis</a:t>
            </a:r>
            <a:br>
              <a:rPr lang="en-US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a typeface="+mn-ea"/>
                <a:cs typeface="+mn-cs"/>
              </a:rPr>
              <a:t>Saprophyte in soil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3000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   Hematogenous spread from GI tract/ Pulmonary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3000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   High affinity to blood vessels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3000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    Abscesses or Granulomas in CNS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3000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    Treatment consists of surgery + antifungal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3000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239000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600" dirty="0">
                <a:ea typeface="+mj-ea"/>
                <a:cs typeface="+mj-cs"/>
              </a:rPr>
              <a:t>Aspergillosis</a:t>
            </a:r>
            <a:r>
              <a:rPr lang="en-US" dirty="0">
                <a:ea typeface="+mj-ea"/>
                <a:cs typeface="+mj-cs"/>
              </a:rPr>
              <a:t>: </a:t>
            </a:r>
            <a:r>
              <a:rPr lang="en-US" sz="4000" dirty="0">
                <a:ea typeface="+mj-ea"/>
                <a:cs typeface="+mj-cs"/>
              </a:rPr>
              <a:t>Treatment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438400"/>
            <a:ext cx="7848600" cy="3505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Constantia" charset="0"/>
              </a:rPr>
              <a:t>Preferred: Voriconazole -</a:t>
            </a:r>
            <a:r>
              <a:rPr lang="en-US" sz="1800">
                <a:latin typeface="Constantia" charset="0"/>
              </a:rPr>
              <a:t>6 mg/kg IV Q12H for 1 day, then 4 mg/kg  IV Q12H until clinical response, then 200 mg PO Q12H</a:t>
            </a:r>
          </a:p>
          <a:p>
            <a:pPr eaLnBrk="1" hangingPunct="1">
              <a:lnSpc>
                <a:spcPct val="80000"/>
              </a:lnSpc>
            </a:pPr>
            <a:endParaRPr lang="en-US" sz="1800">
              <a:latin typeface="Constantia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onstantia" charset="0"/>
              </a:rPr>
              <a:t>Not well studied in HIV-infected patients; significant interactions with protease inhibitors and efavirenz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200">
              <a:latin typeface="Constanti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Constantia" charset="0"/>
              </a:rPr>
              <a:t>Alternative: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onstantia" charset="0"/>
              </a:rPr>
              <a:t>Amphotericin B 1 mg/kg IV/d  or amphotericin B lipid formulation 5 mg/kg IV /d</a:t>
            </a:r>
            <a:endParaRPr lang="en-US">
              <a:latin typeface="Constantia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onstantia" charset="0"/>
              </a:rPr>
              <a:t>Caspofungin 70 mg IV for 1, then 50 mg IV /d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onstantia" charset="0"/>
              </a:rPr>
              <a:t>Posaconazole 400 mg PO BID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200">
              <a:latin typeface="Constant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Mucormycosis</a:t>
            </a:r>
            <a:br>
              <a:rPr lang="en-US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Rhizopus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err="1" smtClean="0">
                <a:ea typeface="+mn-ea"/>
                <a:cs typeface="+mn-cs"/>
              </a:rPr>
              <a:t>rhizomucor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dirty="0" err="1" smtClean="0">
                <a:ea typeface="+mn-ea"/>
                <a:cs typeface="+mn-cs"/>
              </a:rPr>
              <a:t>absidia</a:t>
            </a: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CNS -</a:t>
            </a:r>
            <a:r>
              <a:rPr lang="en-US" sz="2400" dirty="0" smtClean="0">
                <a:ea typeface="+mn-ea"/>
                <a:cs typeface="+mn-cs"/>
              </a:rPr>
              <a:t>entry is by direct extension  through </a:t>
            </a:r>
            <a:r>
              <a:rPr lang="en-US" sz="2400" dirty="0" err="1" smtClean="0">
                <a:ea typeface="+mn-ea"/>
                <a:cs typeface="+mn-cs"/>
              </a:rPr>
              <a:t>paranasal</a:t>
            </a:r>
            <a:r>
              <a:rPr lang="en-US" sz="2400" dirty="0" smtClean="0">
                <a:ea typeface="+mn-ea"/>
                <a:cs typeface="+mn-cs"/>
              </a:rPr>
              <a:t> sinuses along nerves, blood vessels </a:t>
            </a:r>
            <a:r>
              <a:rPr lang="en-US" sz="2400" dirty="0" err="1" smtClean="0">
                <a:ea typeface="+mn-ea"/>
                <a:cs typeface="+mn-cs"/>
              </a:rPr>
              <a:t>andcartilage</a:t>
            </a:r>
            <a:endParaRPr lang="en-US" sz="2400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Periorbital pain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Nasal discharge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Poorly controlled diabetic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Black necrotic mass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External </a:t>
            </a:r>
            <a:r>
              <a:rPr lang="en-US" dirty="0" err="1" smtClean="0">
                <a:ea typeface="+mn-ea"/>
                <a:cs typeface="+mn-cs"/>
              </a:rPr>
              <a:t>opthalmoplegia</a:t>
            </a:r>
            <a:r>
              <a:rPr lang="en-US" dirty="0" smtClean="0">
                <a:ea typeface="+mn-ea"/>
                <a:cs typeface="+mn-cs"/>
              </a:rPr>
              <a:t> and vision loss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  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2255838"/>
          </a:xfrm>
        </p:spPr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Diagnosis  –biopsy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onstantia" charset="0"/>
              </a:rPr>
              <a:t>    surgical excision  + antifungal therapy such as amphotericin- b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8229600" cy="3551238"/>
          </a:xfrm>
        </p:spPr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Candidal meningitis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onstantia" charset="0"/>
              </a:rPr>
              <a:t>   </a:t>
            </a:r>
            <a:r>
              <a:rPr lang="en-US" sz="2800">
                <a:latin typeface="Constantia" charset="0"/>
              </a:rPr>
              <a:t>diagnosis delay &gt;2 weeks</a:t>
            </a:r>
          </a:p>
          <a:p>
            <a:pPr eaLnBrk="1" hangingPunct="1">
              <a:buFont typeface="Arial" charset="0"/>
              <a:buNone/>
            </a:pPr>
            <a:r>
              <a:rPr lang="en-US" sz="2800">
                <a:latin typeface="Constantia" charset="0"/>
              </a:rPr>
              <a:t>    CSF glucose &lt;35mg/dl</a:t>
            </a:r>
          </a:p>
          <a:p>
            <a:pPr eaLnBrk="1" hangingPunct="1">
              <a:buFont typeface="Arial" charset="0"/>
              <a:buNone/>
            </a:pPr>
            <a:r>
              <a:rPr lang="en-US" sz="2800">
                <a:latin typeface="Constantia" charset="0"/>
              </a:rPr>
              <a:t>   raised ICT</a:t>
            </a:r>
          </a:p>
          <a:p>
            <a:pPr eaLnBrk="1" hangingPunct="1">
              <a:buFont typeface="Arial" charset="0"/>
              <a:buNone/>
            </a:pPr>
            <a:r>
              <a:rPr lang="en-US" sz="2800">
                <a:latin typeface="Constantia" charset="0"/>
              </a:rPr>
              <a:t>   focal deficits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Prognostic factors</a:t>
            </a:r>
            <a:br>
              <a:rPr lang="en-US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Blastomycosis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Inhalation of airborne spores</a:t>
            </a:r>
          </a:p>
          <a:p>
            <a:pPr eaLnBrk="1" hangingPunct="1"/>
            <a:r>
              <a:rPr lang="en-US">
                <a:latin typeface="Constantia" charset="0"/>
              </a:rPr>
              <a:t>Spread to CNS via hematogenous route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onstantia" charset="0"/>
              </a:rPr>
              <a:t>     or bony involvement , vertebrae are commonly involved </a:t>
            </a:r>
          </a:p>
          <a:p>
            <a:pPr eaLnBrk="1" hangingPunct="1"/>
            <a:r>
              <a:rPr lang="en-US">
                <a:latin typeface="Constantia" charset="0"/>
              </a:rPr>
              <a:t> Mimics tuberculosis of spine</a:t>
            </a:r>
          </a:p>
          <a:p>
            <a:pPr eaLnBrk="1" hangingPunct="1"/>
            <a:r>
              <a:rPr lang="en-US">
                <a:latin typeface="Constantia" charset="0"/>
              </a:rPr>
              <a:t> Treatment 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onstantia" charset="0"/>
              </a:rPr>
              <a:t>   surgery + antifungal treatment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coccidiodomycosis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Soil saprophyte</a:t>
            </a:r>
          </a:p>
          <a:p>
            <a:r>
              <a:rPr lang="en-US">
                <a:latin typeface="Constantia" charset="0"/>
              </a:rPr>
              <a:t> Route of entry of spore- lung</a:t>
            </a:r>
          </a:p>
          <a:p>
            <a:pPr>
              <a:buFont typeface="Wingdings 2" charset="0"/>
              <a:buNone/>
            </a:pPr>
            <a:r>
              <a:rPr lang="en-US">
                <a:latin typeface="Constantia" charset="0"/>
              </a:rPr>
              <a:t>     chronic meningitis , granulomas in basal meninges       mimicking tuberculous meningitis</a:t>
            </a:r>
          </a:p>
          <a:p>
            <a:pPr>
              <a:buFont typeface="Wingdings 2" charset="0"/>
              <a:buNone/>
            </a:pPr>
            <a:r>
              <a:rPr lang="en-US">
                <a:latin typeface="Constantia" charset="0"/>
              </a:rPr>
              <a:t>     infects vertebral bodies</a:t>
            </a:r>
          </a:p>
          <a:p>
            <a:r>
              <a:rPr lang="en-US">
                <a:latin typeface="Constantia" charset="0"/>
              </a:rPr>
              <a:t>  Diagnosis by- subcutaneous nodules, csf antibodies, biopsy </a:t>
            </a:r>
          </a:p>
          <a:p>
            <a:r>
              <a:rPr lang="en-US">
                <a:latin typeface="Constantia" charset="0"/>
              </a:rPr>
              <a:t> Treatment- amphotericin b or azoles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Nocardiosis</a:t>
            </a:r>
            <a:br>
              <a:rPr lang="en-US">
                <a:latin typeface="Calibri" charset="0"/>
              </a:rPr>
            </a:br>
            <a:endParaRPr lang="en-US">
              <a:latin typeface="Calibri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Not a true fungi</a:t>
            </a:r>
          </a:p>
          <a:p>
            <a:r>
              <a:rPr lang="en-US">
                <a:latin typeface="Constantia" charset="0"/>
              </a:rPr>
              <a:t>Soil saprophyte</a:t>
            </a:r>
          </a:p>
          <a:p>
            <a:r>
              <a:rPr lang="en-US">
                <a:latin typeface="Constantia" charset="0"/>
              </a:rPr>
              <a:t> route of entry- lung/skin</a:t>
            </a:r>
          </a:p>
          <a:p>
            <a:r>
              <a:rPr lang="en-US">
                <a:latin typeface="Constantia" charset="0"/>
              </a:rPr>
              <a:t>CNS-abscesses, granulomas, meningitis</a:t>
            </a:r>
          </a:p>
          <a:p>
            <a:r>
              <a:rPr lang="en-US">
                <a:latin typeface="Constantia" charset="0"/>
              </a:rPr>
              <a:t>Treatment- sulphonamides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Antifungal drugs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3048000"/>
          </a:xfrm>
        </p:spPr>
        <p:txBody>
          <a:bodyPr/>
          <a:lstStyle/>
          <a:p>
            <a:pPr eaLnBrk="1" hangingPunct="1"/>
            <a:r>
              <a:rPr lang="en-US" sz="2400" b="1">
                <a:latin typeface="Constantia" charset="0"/>
              </a:rPr>
              <a:t>Polyenes</a:t>
            </a:r>
            <a:r>
              <a:rPr lang="en-US" sz="2400">
                <a:latin typeface="Constantia" charset="0"/>
              </a:rPr>
              <a:t>- Amphotericin B</a:t>
            </a:r>
          </a:p>
          <a:p>
            <a:pPr eaLnBrk="1" hangingPunct="1"/>
            <a:endParaRPr lang="en-US" sz="2400">
              <a:latin typeface="Constantia" charset="0"/>
            </a:endParaRPr>
          </a:p>
          <a:p>
            <a:pPr eaLnBrk="1" hangingPunct="1"/>
            <a:r>
              <a:rPr lang="en-US" sz="2400" b="1">
                <a:latin typeface="Constantia" charset="0"/>
              </a:rPr>
              <a:t>Azoles</a:t>
            </a:r>
            <a:r>
              <a:rPr lang="en-US" sz="2400">
                <a:latin typeface="Constantia" charset="0"/>
              </a:rPr>
              <a:t>- ketocanozole,                                                                                                      voriconazole, fluconazole, itraconazole</a:t>
            </a:r>
          </a:p>
          <a:p>
            <a:pPr eaLnBrk="1" hangingPunct="1"/>
            <a:endParaRPr lang="en-US" sz="2400">
              <a:latin typeface="Constantia" charset="0"/>
            </a:endParaRPr>
          </a:p>
          <a:p>
            <a:pPr eaLnBrk="1" hangingPunct="1"/>
            <a:r>
              <a:rPr lang="en-US" sz="2400" b="1">
                <a:latin typeface="Constantia" charset="0"/>
              </a:rPr>
              <a:t>Heterocyclic</a:t>
            </a:r>
            <a:r>
              <a:rPr lang="en-US" sz="2400">
                <a:latin typeface="Constantia" charset="0"/>
              </a:rPr>
              <a:t> – Griseofulvin </a:t>
            </a:r>
          </a:p>
          <a:p>
            <a:pPr eaLnBrk="1" hangingPunct="1"/>
            <a:endParaRPr lang="en-US" sz="2400">
              <a:latin typeface="Constantia" charset="0"/>
            </a:endParaRPr>
          </a:p>
          <a:p>
            <a:pPr eaLnBrk="1" hangingPunct="1"/>
            <a:r>
              <a:rPr lang="en-US" sz="2400" b="1">
                <a:latin typeface="Constantia" charset="0"/>
              </a:rPr>
              <a:t>Antimetabolite</a:t>
            </a:r>
            <a:r>
              <a:rPr lang="en-US" sz="2400">
                <a:latin typeface="Constantia" charset="0"/>
              </a:rPr>
              <a:t>- Flucytosine</a:t>
            </a:r>
          </a:p>
          <a:p>
            <a:pPr eaLnBrk="1" hangingPunct="1"/>
            <a:endParaRPr lang="en-US" sz="2400">
              <a:latin typeface="Constantia" charset="0"/>
            </a:endParaRPr>
          </a:p>
          <a:p>
            <a:pPr eaLnBrk="1" hangingPunct="1"/>
            <a:r>
              <a:rPr lang="en-US" sz="2400" b="1">
                <a:latin typeface="Constantia" charset="0"/>
              </a:rPr>
              <a:t>Echinocandins </a:t>
            </a:r>
            <a:r>
              <a:rPr lang="en-US" sz="2400">
                <a:latin typeface="Constantia" charset="0"/>
              </a:rPr>
              <a:t>– Capsofungin </a:t>
            </a:r>
          </a:p>
          <a:p>
            <a:pPr eaLnBrk="1" hangingPunct="1"/>
            <a:endParaRPr lang="en-US">
              <a:latin typeface="Constantia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onstantia" charset="0"/>
            </a:endParaRPr>
          </a:p>
          <a:p>
            <a:pPr eaLnBrk="1" hangingPunct="1"/>
            <a:endParaRPr lang="en-US">
              <a:latin typeface="Constant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TW">
              <a:latin typeface="Calibri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819400"/>
            <a:ext cx="7696200" cy="2667000"/>
          </a:xfrm>
        </p:spPr>
        <p:txBody>
          <a:bodyPr/>
          <a:lstStyle/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altLang="zh-TW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Polyenes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ea typeface="+mn-ea"/>
              <a:cs typeface="+mn-cs"/>
            </a:endParaRPr>
          </a:p>
          <a:p>
            <a:pPr lvl="1" eaLnBrk="1" hangingPunct="1">
              <a:buFont typeface="Wingdings 2" pitchFamily="18" charset="2"/>
              <a:buChar char=""/>
              <a:defRPr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Fungicidal</a:t>
            </a:r>
          </a:p>
          <a:p>
            <a:pPr lvl="1" eaLnBrk="1" hangingPunct="1">
              <a:buFont typeface="Wingdings 2" pitchFamily="18" charset="2"/>
              <a:buChar char=""/>
              <a:defRPr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Increasing the permeability of the cell membrane by targeting </a:t>
            </a:r>
            <a:r>
              <a:rPr lang="en-US" altLang="zh-TW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ergosterol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 in the membrane</a:t>
            </a:r>
          </a:p>
          <a:p>
            <a:pPr lvl="1" eaLnBrk="1" hangingPunct="1">
              <a:buFont typeface="Wingdings 2" pitchFamily="18" charset="2"/>
              <a:buChar char=""/>
              <a:defRPr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Include </a:t>
            </a:r>
            <a:r>
              <a:rPr lang="en-US" altLang="zh-TW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nystatin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 and </a:t>
            </a:r>
            <a:r>
              <a:rPr lang="en-US" altLang="zh-TW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AmB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438"/>
          </a:xfrm>
        </p:spPr>
        <p:txBody>
          <a:bodyPr/>
          <a:lstStyle/>
          <a:p>
            <a:r>
              <a:rPr lang="en-US">
                <a:latin typeface="Constantia" charset="0"/>
              </a:rPr>
              <a:t>Amphoteriin –B</a:t>
            </a:r>
          </a:p>
          <a:p>
            <a:pPr>
              <a:buFont typeface="Wingdings 2" charset="0"/>
              <a:buNone/>
            </a:pPr>
            <a:r>
              <a:rPr lang="en-US">
                <a:latin typeface="Constantia" charset="0"/>
              </a:rPr>
              <a:t>  			</a:t>
            </a:r>
            <a:r>
              <a:rPr lang="en-US" sz="2400">
                <a:latin typeface="Constantia" charset="0"/>
              </a:rPr>
              <a:t>binds to ergostrol and disrupts  fungal 		cell membrane</a:t>
            </a:r>
          </a:p>
          <a:p>
            <a:pPr>
              <a:buFont typeface="Wingdings 2" charset="0"/>
              <a:buNone/>
            </a:pPr>
            <a:r>
              <a:rPr lang="en-US">
                <a:latin typeface="Constantia" charset="0"/>
              </a:rPr>
              <a:t>  Initial test dose of   1 mg in 100ml of 5%d over 1 hr</a:t>
            </a:r>
          </a:p>
          <a:p>
            <a:pPr>
              <a:buFont typeface="Wingdings 2" charset="0"/>
              <a:buNone/>
            </a:pPr>
            <a:r>
              <a:rPr lang="en-US">
                <a:latin typeface="Constantia" charset="0"/>
              </a:rPr>
              <a:t>  Preloading - 500ml of saline</a:t>
            </a:r>
          </a:p>
          <a:p>
            <a:pPr>
              <a:buFont typeface="Wingdings 2" charset="0"/>
              <a:buNone/>
            </a:pPr>
            <a:r>
              <a:rPr lang="en-US">
                <a:latin typeface="Constantia" charset="0"/>
              </a:rPr>
              <a:t>  Amphotericin B </a:t>
            </a:r>
            <a:r>
              <a:rPr lang="en-US" sz="2400">
                <a:latin typeface="Constantia" charset="0"/>
              </a:rPr>
              <a:t>dissolved in 500ml 5% dextrose and 	started at a small dose  tranfused over 4-6hrs</a:t>
            </a:r>
          </a:p>
          <a:p>
            <a:pPr>
              <a:buFont typeface="Wingdings 2" charset="0"/>
              <a:buNone/>
            </a:pPr>
            <a:r>
              <a:rPr lang="en-US" sz="2400">
                <a:latin typeface="Constantia" charset="0"/>
              </a:rPr>
              <a:t>   		dose increased  in small increments to</a:t>
            </a:r>
          </a:p>
          <a:p>
            <a:pPr>
              <a:buFont typeface="Wingdings 2" charset="0"/>
              <a:buNone/>
            </a:pPr>
            <a:r>
              <a:rPr lang="en-US" sz="2400">
                <a:latin typeface="Constantia" charset="0"/>
              </a:rPr>
              <a:t>    	0.3mg-1mg /kg</a:t>
            </a:r>
          </a:p>
          <a:p>
            <a:pPr>
              <a:buFont typeface="Wingdings 2" charset="0"/>
              <a:buNone/>
            </a:pPr>
            <a:r>
              <a:rPr lang="en-US">
                <a:latin typeface="Constantia" charset="0"/>
              </a:rPr>
              <a:t>  Dose concentration for infusion  &lt;0.1mg/ml</a:t>
            </a:r>
          </a:p>
          <a:p>
            <a:pPr>
              <a:buFont typeface="Wingdings 2" charset="0"/>
              <a:buNone/>
            </a:pPr>
            <a:endParaRPr lang="en-US">
              <a:latin typeface="Constant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Intrathecal administration</a:t>
            </a:r>
          </a:p>
          <a:p>
            <a:pPr>
              <a:buFont typeface="Wingdings 2" charset="0"/>
              <a:buNone/>
            </a:pPr>
            <a:r>
              <a:rPr lang="en-US">
                <a:latin typeface="Constantia" charset="0"/>
              </a:rPr>
              <a:t>    </a:t>
            </a:r>
            <a:r>
              <a:rPr lang="en-US" sz="2000">
                <a:latin typeface="Constantia" charset="0"/>
              </a:rPr>
              <a:t>initial dose-0.025mg</a:t>
            </a:r>
          </a:p>
          <a:p>
            <a:pPr>
              <a:buFont typeface="Wingdings 2" charset="0"/>
              <a:buNone/>
            </a:pPr>
            <a:r>
              <a:rPr lang="en-US" sz="2000">
                <a:latin typeface="Constantia" charset="0"/>
              </a:rPr>
              <a:t>     gradually increased-0.25mg-0.5mg three times a week </a:t>
            </a:r>
          </a:p>
          <a:p>
            <a:pPr>
              <a:buFont typeface="Wingdings 2" charset="0"/>
              <a:buNone/>
            </a:pPr>
            <a:r>
              <a:rPr lang="en-US">
                <a:latin typeface="Constantia" charset="0"/>
              </a:rPr>
              <a:t>Adverse effects-</a:t>
            </a:r>
          </a:p>
          <a:p>
            <a:pPr lvl="1">
              <a:buFont typeface="Wingdings 2" charset="0"/>
              <a:buNone/>
            </a:pPr>
            <a:r>
              <a:rPr lang="en-US">
                <a:latin typeface="Constantia" charset="0"/>
              </a:rPr>
              <a:t> chills and rigors, hypotension</a:t>
            </a:r>
          </a:p>
          <a:p>
            <a:pPr lvl="1">
              <a:buFont typeface="Wingdings 2" charset="0"/>
              <a:buNone/>
            </a:pPr>
            <a:r>
              <a:rPr lang="en-US">
                <a:latin typeface="Constantia" charset="0"/>
              </a:rPr>
              <a:t> Nephrotoxicity</a:t>
            </a:r>
          </a:p>
          <a:p>
            <a:pPr lvl="1">
              <a:buFont typeface="Wingdings 2" charset="0"/>
              <a:buNone/>
            </a:pPr>
            <a:r>
              <a:rPr lang="en-US">
                <a:latin typeface="Constantia" charset="0"/>
              </a:rPr>
              <a:t> Thrombophlebitis</a:t>
            </a:r>
          </a:p>
          <a:p>
            <a:pPr lvl="1">
              <a:buFont typeface="Wingdings 2" charset="0"/>
              <a:buNone/>
            </a:pPr>
            <a:r>
              <a:rPr lang="en-US">
                <a:latin typeface="Constantia" charset="0"/>
              </a:rPr>
              <a:t> Bone marrow suppression</a:t>
            </a:r>
          </a:p>
          <a:p>
            <a:pPr lvl="1">
              <a:buFont typeface="Wingdings 2" charset="0"/>
              <a:buNone/>
            </a:pPr>
            <a:r>
              <a:rPr lang="en-US">
                <a:latin typeface="Constantia" charset="0"/>
              </a:rPr>
              <a:t> Electrolyte imbalances</a:t>
            </a:r>
          </a:p>
          <a:p>
            <a:pPr>
              <a:buFont typeface="Wingdings 2" charset="0"/>
              <a:buNone/>
            </a:pPr>
            <a:endParaRPr lang="en-US">
              <a:latin typeface="Constant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latin typeface="Calibri" charset="0"/>
              </a:rPr>
              <a:t>Lipid formulations of polyenes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828800"/>
            <a:ext cx="7559675" cy="4840288"/>
          </a:xfrm>
        </p:spPr>
        <p:txBody>
          <a:bodyPr/>
          <a:lstStyle/>
          <a:p>
            <a:pPr eaLnBrk="1" hangingPunct="1"/>
            <a:r>
              <a:rPr lang="en-US" altLang="zh-TW">
                <a:latin typeface="Constantia" charset="0"/>
                <a:ea typeface="PMingLiU" charset="0"/>
                <a:cs typeface="PMingLiU" charset="0"/>
              </a:rPr>
              <a:t>Lipid formulations of polyenes </a:t>
            </a:r>
          </a:p>
          <a:p>
            <a:pPr lvl="1" eaLnBrk="1" hangingPunct="1"/>
            <a:r>
              <a:rPr lang="en-US" altLang="zh-TW">
                <a:latin typeface="Constantia" charset="0"/>
                <a:ea typeface="PMingLiU" charset="0"/>
                <a:cs typeface="PMingLiU" charset="0"/>
              </a:rPr>
              <a:t>Improve the therapeutic index for polyene macrolides </a:t>
            </a:r>
          </a:p>
          <a:p>
            <a:pPr lvl="1" eaLnBrk="1" hangingPunct="1"/>
            <a:r>
              <a:rPr lang="en-US" altLang="zh-TW">
                <a:solidFill>
                  <a:schemeClr val="tx2"/>
                </a:solidFill>
                <a:latin typeface="Constantia" charset="0"/>
                <a:ea typeface="PMingLiU" charset="0"/>
                <a:cs typeface="PMingLiU" charset="0"/>
              </a:rPr>
              <a:t>AmB lipid complex</a:t>
            </a:r>
          </a:p>
          <a:p>
            <a:pPr lvl="1" eaLnBrk="1" hangingPunct="1"/>
            <a:r>
              <a:rPr lang="en-US" altLang="zh-TW">
                <a:solidFill>
                  <a:schemeClr val="tx2"/>
                </a:solidFill>
                <a:latin typeface="Constantia" charset="0"/>
                <a:ea typeface="PMingLiU" charset="0"/>
                <a:cs typeface="PMingLiU" charset="0"/>
              </a:rPr>
              <a:t>AmB colloidal dispersion</a:t>
            </a:r>
          </a:p>
          <a:p>
            <a:pPr lvl="1" eaLnBrk="1" hangingPunct="1"/>
            <a:r>
              <a:rPr lang="en-US" altLang="zh-TW">
                <a:solidFill>
                  <a:schemeClr val="tx2"/>
                </a:solidFill>
                <a:latin typeface="Constantia" charset="0"/>
                <a:ea typeface="PMingLiU" charset="0"/>
                <a:cs typeface="PMingLiU" charset="0"/>
              </a:rPr>
              <a:t>Liposomal AmB</a:t>
            </a:r>
          </a:p>
          <a:p>
            <a:pPr lvl="2" eaLnBrk="1" hangingPunct="1"/>
            <a:r>
              <a:rPr lang="en-US" altLang="zh-TW">
                <a:latin typeface="Constantia" charset="0"/>
                <a:ea typeface="PMingLiU" charset="0"/>
                <a:cs typeface="PMingLiU" charset="0"/>
              </a:rPr>
              <a:t>invasive fungal infections in patients refractory or intolerant to standard AmB </a:t>
            </a:r>
            <a:endParaRPr lang="en-US" altLang="zh-TW">
              <a:solidFill>
                <a:schemeClr val="tx2"/>
              </a:solidFill>
              <a:latin typeface="Constantia" charset="0"/>
              <a:ea typeface="PMingLiU" charset="0"/>
              <a:cs typeface="PMingLiU" charset="0"/>
            </a:endParaRPr>
          </a:p>
          <a:p>
            <a:pPr lvl="1" eaLnBrk="1" hangingPunct="1"/>
            <a:r>
              <a:rPr lang="en-US" altLang="zh-TW">
                <a:solidFill>
                  <a:schemeClr val="tx2"/>
                </a:solidFill>
                <a:latin typeface="Constantia" charset="0"/>
                <a:ea typeface="PMingLiU" charset="0"/>
                <a:cs typeface="PMingLiU" charset="0"/>
              </a:rPr>
              <a:t>Liposomal nystatin</a:t>
            </a:r>
          </a:p>
          <a:p>
            <a:pPr lvl="2" eaLnBrk="1" hangingPunct="1"/>
            <a:r>
              <a:rPr lang="en-US" altLang="zh-TW">
                <a:latin typeface="Constantia" charset="0"/>
                <a:ea typeface="PMingLiU" charset="0"/>
                <a:cs typeface="PMingLiU" charset="0"/>
              </a:rPr>
              <a:t>phase III clinical trials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latin typeface="Calibri" charset="0"/>
              </a:rPr>
              <a:t>Lipid formulations of polyenes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819400"/>
            <a:ext cx="75438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In vivo testing of liposomal </a:t>
            </a:r>
            <a:r>
              <a:rPr lang="en-US" altLang="zh-TW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AmB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(1 or 3 mg/kg/d)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Significantly higher success rate than conventional </a:t>
            </a:r>
            <a:r>
              <a:rPr lang="en-US" altLang="zh-TW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AmB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Twofold to six fold decrease in drug-related adverse events 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Lower incidence of severe drug-related side effects 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Fewer nephrotoxicity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2789238"/>
          </a:xfrm>
        </p:spPr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Flucytosine 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onstantia" charset="0"/>
              </a:rPr>
              <a:t> interferes with protein synthesis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onstantia" charset="0"/>
              </a:rPr>
              <a:t> dose- 100mg-15omg/kg/d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onstantia" charset="0"/>
              </a:rPr>
              <a:t> adverse effect- GI upset, hepatotoxic            pancytopenia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636838"/>
          </a:xfrm>
        </p:spPr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AZOLES </a:t>
            </a:r>
          </a:p>
          <a:p>
            <a:pPr eaLnBrk="1" hangingPunct="1">
              <a:buFont typeface="Arial" charset="0"/>
              <a:buNone/>
            </a:pPr>
            <a:r>
              <a:rPr lang="en-US" sz="2400">
                <a:latin typeface="Constantia" charset="0"/>
              </a:rPr>
              <a:t>      interfere with ergosterol synthesis by binding to    lanosterol  14-demethylase                         </a:t>
            </a:r>
            <a:r>
              <a:rPr lang="en-US" sz="2800">
                <a:latin typeface="Constantia" charset="0"/>
              </a:rPr>
              <a:t>                                                                             e.g.- voriconazole, fluconazole, itraconazole</a:t>
            </a:r>
            <a:r>
              <a:rPr lang="en-US">
                <a:latin typeface="Constantia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onstantia" charset="0"/>
              </a:rPr>
              <a:t>Dose 200mg-1200mg/day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onstantia" charset="0"/>
              </a:rPr>
              <a:t>Adverse effect- </a:t>
            </a:r>
            <a:r>
              <a:rPr lang="en-US" sz="2400">
                <a:latin typeface="Constantia" charset="0"/>
              </a:rPr>
              <a:t>nausea, loss of hair, gynecomastia, hepatotoxic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Fluconazole given 400mg/d 8-12 weeks</a:t>
            </a:r>
          </a:p>
          <a:p>
            <a:r>
              <a:rPr lang="en-US">
                <a:latin typeface="Constantia" charset="0"/>
              </a:rPr>
              <a:t>Itraconazole, ketaconazole- poor CSF penetration</a:t>
            </a:r>
          </a:p>
          <a:p>
            <a:r>
              <a:rPr lang="en-US">
                <a:latin typeface="Constantia" charset="0"/>
              </a:rPr>
              <a:t>Voriconazole -</a:t>
            </a:r>
            <a:r>
              <a:rPr lang="en-US" sz="2800">
                <a:latin typeface="Constantia" charset="0"/>
              </a:rPr>
              <a:t> 6 mg/kg IV Q12H for 1 day, </a:t>
            </a:r>
          </a:p>
          <a:p>
            <a:pPr>
              <a:buFont typeface="Wingdings 2" charset="0"/>
              <a:buNone/>
            </a:pPr>
            <a:r>
              <a:rPr lang="en-US" sz="2800">
                <a:latin typeface="Constantia" charset="0"/>
              </a:rPr>
              <a:t>                          4 mg/kg IV Q12H for 2weeks</a:t>
            </a:r>
          </a:p>
          <a:p>
            <a:pPr>
              <a:buFont typeface="Wingdings 2" charset="0"/>
              <a:buNone/>
            </a:pPr>
            <a:r>
              <a:rPr lang="en-US" sz="2800">
                <a:latin typeface="Constantia" charset="0"/>
              </a:rPr>
              <a:t>                           200mg oral 12hrly for 8-12 weeks                           </a:t>
            </a:r>
            <a:endParaRPr lang="en-US">
              <a:latin typeface="Constantia" charset="0"/>
            </a:endParaRPr>
          </a:p>
          <a:p>
            <a:r>
              <a:rPr lang="en-US">
                <a:latin typeface="Constantia" charset="0"/>
              </a:rPr>
              <a:t>Posaconazole salvage therapy for aspergillosis and candida</a:t>
            </a:r>
          </a:p>
          <a:p>
            <a:endParaRPr lang="en-US">
              <a:latin typeface="Constant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660</TotalTime>
  <Words>1397</Words>
  <Application>Microsoft Macintosh PowerPoint</Application>
  <PresentationFormat>On-screen Show (4:3)</PresentationFormat>
  <Paragraphs>379</Paragraphs>
  <Slides>48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Flow</vt:lpstr>
      <vt:lpstr>FUNGAL INFECTIONS AND MASSES IN CENTRAL NERVOUS SYSTEM: DIAGNOSIS AND MANAGEMENT  </vt:lpstr>
      <vt:lpstr>Introduction </vt:lpstr>
      <vt:lpstr>INFECTIVE PHASES OF FUNGI </vt:lpstr>
      <vt:lpstr>Introduction </vt:lpstr>
      <vt:lpstr>PowerPoint Presentation</vt:lpstr>
      <vt:lpstr>Pathology </vt:lpstr>
      <vt:lpstr>CNS MANIFESTATIONS </vt:lpstr>
      <vt:lpstr>CLINICAL FEATURES </vt:lpstr>
      <vt:lpstr>Clinical features </vt:lpstr>
      <vt:lpstr>PowerPoint Presentation</vt:lpstr>
      <vt:lpstr> INVESTIGATIONS </vt:lpstr>
      <vt:lpstr>   Investigations </vt:lpstr>
      <vt:lpstr>ASPERGILLUS GRANULOMA</vt:lpstr>
      <vt:lpstr>ASPERGILLOSIS </vt:lpstr>
      <vt:lpstr>CRYPTOCOCCUS MENINGITIS</vt:lpstr>
      <vt:lpstr>Treatment </vt:lpstr>
      <vt:lpstr>Management of fungal intracranial fungal masses</vt:lpstr>
      <vt:lpstr>  </vt:lpstr>
      <vt:lpstr> </vt:lpstr>
      <vt:lpstr>Cryptococcus </vt:lpstr>
      <vt:lpstr> </vt:lpstr>
      <vt:lpstr>Cryptococcosis: Treatment</vt:lpstr>
      <vt:lpstr>Cryptococcosis: Treatment (3)</vt:lpstr>
      <vt:lpstr>Cryptococcosis: Preventing Recurrence</vt:lpstr>
      <vt:lpstr>Prognostic factors </vt:lpstr>
      <vt:lpstr>Aspergillosis </vt:lpstr>
      <vt:lpstr>Aspergillosis: Treatment</vt:lpstr>
      <vt:lpstr>Mucormycosis </vt:lpstr>
      <vt:lpstr>   </vt:lpstr>
      <vt:lpstr>Candidiasis </vt:lpstr>
      <vt:lpstr>Prognostic factors </vt:lpstr>
      <vt:lpstr>Blastomycosis </vt:lpstr>
      <vt:lpstr>coccidiodomycosis</vt:lpstr>
      <vt:lpstr>Nocardiosis </vt:lpstr>
      <vt:lpstr>Antifungal drugs</vt:lpstr>
      <vt:lpstr>PowerPoint Presentation</vt:lpstr>
      <vt:lpstr>PowerPoint Presentation</vt:lpstr>
      <vt:lpstr>PowerPoint Presentation</vt:lpstr>
      <vt:lpstr>Lipid formulations of polyenes</vt:lpstr>
      <vt:lpstr>Lipid formulations of polyenes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immunotherapy</vt:lpstr>
      <vt:lpstr>Literature review</vt:lpstr>
      <vt:lpstr>  </vt:lpstr>
    </vt:vector>
  </TitlesOfParts>
  <Company>AIIMS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Fungal infections in central nervous system  </dc:title>
  <dc:creator>Dr Vikas</dc:creator>
  <cp:lastModifiedBy>apple</cp:lastModifiedBy>
  <cp:revision>89</cp:revision>
  <dcterms:created xsi:type="dcterms:W3CDTF">2009-08-20T00:09:14Z</dcterms:created>
  <dcterms:modified xsi:type="dcterms:W3CDTF">2013-12-18T13:07:51Z</dcterms:modified>
</cp:coreProperties>
</file>